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453" r:id="rId2"/>
    <p:sldId id="316" r:id="rId3"/>
    <p:sldId id="428" r:id="rId4"/>
    <p:sldId id="395" r:id="rId5"/>
    <p:sldId id="399" r:id="rId6"/>
    <p:sldId id="401" r:id="rId7"/>
    <p:sldId id="404" r:id="rId8"/>
    <p:sldId id="434" r:id="rId9"/>
    <p:sldId id="403" r:id="rId10"/>
    <p:sldId id="402" r:id="rId11"/>
    <p:sldId id="343" r:id="rId12"/>
    <p:sldId id="435" r:id="rId13"/>
    <p:sldId id="405" r:id="rId14"/>
    <p:sldId id="406" r:id="rId15"/>
    <p:sldId id="407" r:id="rId16"/>
    <p:sldId id="411" r:id="rId17"/>
    <p:sldId id="436" r:id="rId18"/>
    <p:sldId id="437" r:id="rId19"/>
    <p:sldId id="449" r:id="rId20"/>
    <p:sldId id="442" r:id="rId21"/>
    <p:sldId id="443" r:id="rId22"/>
    <p:sldId id="440" r:id="rId23"/>
    <p:sldId id="444" r:id="rId24"/>
    <p:sldId id="450" r:id="rId25"/>
    <p:sldId id="445" r:id="rId26"/>
    <p:sldId id="446" r:id="rId27"/>
    <p:sldId id="447" r:id="rId28"/>
    <p:sldId id="415" r:id="rId29"/>
    <p:sldId id="451" r:id="rId30"/>
    <p:sldId id="421" r:id="rId31"/>
    <p:sldId id="452" r:id="rId32"/>
    <p:sldId id="389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67" autoAdjust="0"/>
  </p:normalViewPr>
  <p:slideViewPr>
    <p:cSldViewPr>
      <p:cViewPr>
        <p:scale>
          <a:sx n="100" d="100"/>
          <a:sy n="100" d="100"/>
        </p:scale>
        <p:origin x="-19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07B9D-BB77-4FE5-A9F5-0999D36B7C0C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DC817-3888-46D5-BC47-BBB3EDD982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2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="0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="0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09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9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68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40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4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50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2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61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4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59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03680-D0BC-4BCF-840F-2A0CA9B9CFB5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6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Everyone:</a:t>
            </a:r>
            <a:b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New Digital Resource for Beginning Greek </a:t>
            </a: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391400" cy="25908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 taught at 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Louisiana State University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Spring 2013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Albert Watanabe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11: The Imperfect Tense</a:t>
            </a: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944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Intermediate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9342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Remember that, to begin building a Greek verb, start with the “stem.”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stem tells what action the verb describes: </a:t>
            </a:r>
          </a:p>
          <a:p>
            <a:pPr lvl="1">
              <a:defRPr/>
            </a:pP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 algn="ctr">
              <a:buNone/>
              <a:defRPr/>
            </a:pP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δεικ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“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show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</a:p>
          <a:p>
            <a:pPr lvl="1" algn="ctr">
              <a:buNone/>
              <a:defRPr/>
            </a:pP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λυ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loosen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destroy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</a:p>
          <a:p>
            <a:pPr lvl="1" algn="ctr">
              <a:buNone/>
              <a:defRPr/>
            </a:pP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λαβ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43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Intermediate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Recall that some verbs add a marker (often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to the stem that says the verb is 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 tense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verb always uses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same marker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imperfect tense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that is uses 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δεικ</a:t>
            </a:r>
            <a:r>
              <a:rPr lang="el-GR" sz="24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νυ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“show” (in the present) </a:t>
            </a:r>
          </a:p>
          <a:p>
            <a:pPr lvl="1"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λυ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“loosen” (no marker in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present)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λαμβ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αν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“take” (in the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present)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Intermediate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secondary tenses, however, a Greek verb adds an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augment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to the beginning of the stem.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augment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used to be a separate word (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which meant that the verb was in the past, and gradually it became a prefix to the verb stem: </a:t>
            </a:r>
          </a:p>
          <a:p>
            <a:pPr lvl="1">
              <a:defRPr/>
            </a:pP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δεικ</a:t>
            </a:r>
            <a:r>
              <a:rPr lang="el-GR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νυ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“show” (in the imperfect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400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λυ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“loosen” (in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imperfect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λαμβαν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“take” (in the imperfect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59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Intermediate Greek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δείκνυ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δείκνυ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δείκνυ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δείκνυ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μεν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δείκνυ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τε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δείκνυ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σαν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Imperfect Indicative Active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δείκνυμι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(GPH p. 157)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9087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Intermediate Greek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λυ</a:t>
            </a:r>
            <a:r>
              <a:rPr lang="el-GR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λυ</a:t>
            </a:r>
            <a:r>
              <a:rPr lang="el-GR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λυ</a:t>
            </a:r>
            <a:r>
              <a:rPr lang="el-GR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λύ</a:t>
            </a:r>
            <a:r>
              <a:rPr lang="el-GR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μεν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λύ</a:t>
            </a:r>
            <a:r>
              <a:rPr lang="el-GR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τε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λυ</a:t>
            </a:r>
            <a:r>
              <a:rPr lang="el-GR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85583" y="60579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Imperfect Indicative Active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λύω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(GPH p. 70)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8607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Intermediate Greek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λάμβαν</a:t>
            </a:r>
            <a:r>
              <a:rPr lang="el-GR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λάμβαν</a:t>
            </a:r>
            <a:r>
              <a:rPr lang="el-GR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λάμβαν</a:t>
            </a:r>
            <a:r>
              <a:rPr lang="el-GR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endParaRPr lang="en-US" u="sng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λαμβάν</a:t>
            </a:r>
            <a:r>
              <a:rPr lang="el-GR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μεν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λαμβάν</a:t>
            </a:r>
            <a:r>
              <a:rPr lang="el-GR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τε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λάμβαν</a:t>
            </a:r>
            <a:r>
              <a:rPr lang="el-GR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85583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Imperfect Indicative Active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λαμβάνω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2014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Intermediate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From Unit 2: 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8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μι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Verbs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δίδωμι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give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τίθημι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put, make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ἵστημι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stand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ἵημι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throw </a:t>
            </a:r>
          </a:p>
          <a:p>
            <a:pPr>
              <a:spcBef>
                <a:spcPct val="0"/>
              </a:spcBef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εἰμί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φημί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say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4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1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Intermediate Greek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δίδ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ου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δίδ</a:t>
            </a:r>
            <a:r>
              <a:rPr lang="el-GR" u="sng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ου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δίδ</a:t>
            </a:r>
            <a:r>
              <a:rPr lang="el-GR" u="sng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ου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endParaRPr lang="el-GR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Notice that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δίδωμι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uses -</a:t>
            </a:r>
            <a:r>
              <a:rPr lang="el-GR" sz="2000" u="sng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ου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here in the singular rather than -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-, as it does in the present tense.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δίδ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ο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μεν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δίδ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ο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τε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δίδ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ο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σαν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Imperfect Indicative Active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δίδωμι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(GPH p. 1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3776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Intermediate Greek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τίθ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η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τίθ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ει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τίθ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ει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endParaRPr lang="el-GR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Notice that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τίθημι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uses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000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ει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here in the singular rather than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η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as it does in the present tense.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τίθ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μεν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τίθ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τε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τίθ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σαν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Imperfect Indicative Active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τίθημι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(GPH p. 1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46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3776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Intermediate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Vowel contractions in the Imperfect Tense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If the verb stem begins with a vowel, instead of adding the augment 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the initial vowel lengthens (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η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ο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ω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Verbs that have vowel contraction in the present tense (Contract verbs, Unit 7) follow the same rules of vowel contraction in the imperfect tense.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61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Intermediate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This class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(someday, Month ##, 2013)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AGE Unit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11: The Imperfect Tense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 far, all verbs have been in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primary tenses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meaning that the tenses refer to action in the present or future. 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unit introduces a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secondary tense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(a tense that refers to past), the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imperfect tense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Intermediate Greek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ἵστ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η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ἵστ</a:t>
            </a:r>
            <a:r>
              <a:rPr lang="el-GR" u="sng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η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ἵστ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η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endParaRPr lang="el-GR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verb has a long vowel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augment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but it does not affect the way it the vowel is written (since long and short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ι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are written the same). 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ἵστ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μεν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ἵστ</a:t>
            </a:r>
            <a:r>
              <a:rPr lang="el-GR" u="sng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τε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ἵστ</a:t>
            </a:r>
            <a:r>
              <a:rPr lang="el-GR" u="sng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σαν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Imperfect Indicative Active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ἵστημι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(GPH p. 1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657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Intermediate Greek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ἵ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η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ἵ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ει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ἵ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ει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endParaRPr lang="el-GR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Notice that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ἵημι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uses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000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ει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here in the singular rather than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η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as it does in the present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tense</a:t>
            </a:r>
            <a:endParaRPr lang="el-GR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ἵ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μεν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ἵ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τε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ἵ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σαν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el-GR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verb has a long vowel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augment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but it does not affect the way it the vowel is written (since long and short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ι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are written the same). 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Imperfect Indicative Active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ἵημι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8377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Intermediate Greek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ἦ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ἦ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ἦ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σθα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ἦ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</a:p>
          <a:p>
            <a:endParaRPr lang="el-GR" dirty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Notice that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εἰμί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has irregularities in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singular.</a:t>
            </a:r>
            <a:endParaRPr lang="en-US" sz="20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ἦ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μεν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ἦ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τε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ἦ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σαν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Imperfect Indicative Active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εἰμί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(GPH p. 1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78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3776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Intermediate Greek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φ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η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φ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η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φ</a:t>
            </a:r>
            <a:r>
              <a:rPr lang="el-GR" u="sng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η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σθα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φ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η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endParaRPr lang="el-GR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φ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μεν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φ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τε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φ</a:t>
            </a:r>
            <a:r>
              <a:rPr lang="el-GR" u="sng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σαν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Imperfect Indicative Active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φημί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(GPH p. 1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69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9780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Intermediate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9342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From Unit 7: Contract Verbs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rules of vowel contraction operate in verbs when the stem ends in one of the vowels </a:t>
            </a:r>
            <a:r>
              <a:rPr lang="el-GR" sz="2400" b="1" dirty="0">
                <a:solidFill>
                  <a:srgbClr val="FFFF00"/>
                </a:solidFill>
                <a:latin typeface="Palatino Linotype" pitchFamily="18" charset="0"/>
              </a:rPr>
              <a:t>α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dirty="0">
                <a:solidFill>
                  <a:srgbClr val="FFFF00"/>
                </a:solidFill>
                <a:latin typeface="Palatino Linotype" pitchFamily="18" charset="0"/>
              </a:rPr>
              <a:t>ε</a:t>
            </a:r>
            <a:r>
              <a:rPr lang="en-US" sz="24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</a:rPr>
              <a:t>ο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these cases, this final vowel of the stem contracts with the thematic vowel of “-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verbs.” </a:t>
            </a:r>
          </a:p>
          <a:p>
            <a:pPr>
              <a:defRPr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56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Intermediate Greek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-αἵρε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ον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ᾕ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ρ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ουν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-αἵρε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ες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ᾕ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ρ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εις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-αἵρε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ᾕ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ρ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el-GR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verb has a long vowel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augment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4525963"/>
          </a:xfrm>
        </p:spPr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-αἱρέ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ομεν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ᾑρ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οῦμεν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-αἱρέ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ετε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ᾑρ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εῖτε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-αἵρε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ον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)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ᾕ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ρ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ουν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Imperfect Indicative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Active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αἱρέω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02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Intermediate Greek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-ερώτα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ον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ἠρώτ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-ερώτα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ες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ἠρώτ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-ερώτα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ἠρώτ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el-GR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verb has a long vowel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augment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-ερωτά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ομεν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)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ἠρωτ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ῶμεν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-ερωτά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ετε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ἠρωτ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ᾶτε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-ερώτα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ον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ἠρώτ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ων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Imperfect Indicative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Active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ἐρωτάω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13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Intermediate Greek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δήλο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ον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δήλ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ουν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δήλο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ες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δήλ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ους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δήλο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δήλ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ου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δηλό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ομεν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ἐ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δηλ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οῦμεν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δηλό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ετε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ἐ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δηλ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οῦτε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δήλο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ον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) 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ἐ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δήλ</a:t>
            </a:r>
            <a:r>
              <a:rPr lang="el-GR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ουν</a:t>
            </a:r>
            <a:r>
              <a:rPr lang="el-GR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Imperfect Indicative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Active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δηλό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GPH p.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31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Intermediate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Understanding the Imperfect Tense 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Fundamentally,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imperfect tense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 tense shifted back into the past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tense indicates that an action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currently taking place.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imperfect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tense indicates that an action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taking place.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Think of it as a bit of video of an action from the past. </a:t>
            </a:r>
          </a:p>
          <a:p>
            <a:pPr lvl="1"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Intermediate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Translating the Imperfect Tense 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Traditionally, therefore,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imperfect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is translated using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+ -</a:t>
            </a:r>
            <a:r>
              <a:rPr lang="en-US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forms. For example: </a:t>
            </a: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ἐδίδουν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=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“I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giv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</a:p>
          <a:p>
            <a:pPr lvl="1"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ἐδίδοσαν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“they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giv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some contexts, a simple past in English sounds better, even if the traditional translation also works (“they gave every day” rather than “they were giving every day”).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Sometimes other translations will make better sense in a particular context (for example, “they used to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give,” “they kept giving”).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41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Intermediate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Master List of Endings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Posted in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Moodle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is a “Master List of Greek Verb Endings” where you can see the overall scheme of verb endings. Here you can see that you have learned the three sets of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primary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endings (-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 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μαι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Here you can also see the full sets of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secondary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endings.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 the second sheet (= back side) are the other moods, of which you have already learned the infinitive. </a:t>
            </a:r>
          </a:p>
          <a:p>
            <a:pPr lvl="1"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26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Intermediate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Although a Greek verb can morph into many different forms, it is listed in a dictionary (Greek “lexicon”) under just one form.  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 you have seen, verbs are listed in their 1</a:t>
            </a:r>
            <a:r>
              <a:rPr lang="en-US" sz="24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person, singular, present, indicative,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form, with a 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μι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 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ending, depending on the conjugation of the verb.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Nothing about the imperfect tense affects how a Greek verb is listed. The imperfect forms are not normally listed (even as a principal part), so you need to be able to recognize the present tense of a verb when you see it in the imperfect tense.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8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Intermediate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VOCABULARY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Verbs with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prefixes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 the imperfect tense.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Keep in mind that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augment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attaches to the beginning of the verb’s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stem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Even if the verb is a compound with a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prefix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augment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 normally added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directly to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stem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342900" lvl="1" indent="-342900">
              <a:buNone/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ἐδίδοσαν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“they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giv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</a:p>
          <a:p>
            <a:pPr marL="342900" lvl="1" indent="-342900">
              <a:buNone/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παρα </a:t>
            </a:r>
            <a:r>
              <a:rPr lang="en-US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+</a:t>
            </a: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δίδοσαν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παρ</a:t>
            </a:r>
            <a:r>
              <a:rPr lang="el-GR" sz="24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δίδοσαν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deliver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</a:p>
          <a:p>
            <a:pPr>
              <a:buNone/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72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Intermediate Greek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Next class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(someday, Month ##, 2013)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Classical reading </a:t>
            </a:r>
          </a:p>
          <a:p>
            <a:pPr lvl="1"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Biblical reading 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49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Intermediate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Greek verb by itself usually communicates FIVE pieces of information: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Person: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Number: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singular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plural  </a:t>
            </a:r>
          </a:p>
          <a:p>
            <a:pPr lvl="1">
              <a:defRPr/>
            </a:pPr>
            <a:r>
              <a:rPr lang="en-US" sz="24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Tense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present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future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imperfect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Mood: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indicative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infinitive </a:t>
            </a:r>
          </a:p>
          <a:p>
            <a:pPr lvl="2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imperfect tense does not occur in the infinitive mood.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Voice: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middle </a:t>
            </a:r>
          </a:p>
          <a:p>
            <a:pPr lvl="2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unit covers only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active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verbs. 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73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Intermediate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imperfect tense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Greek verbs: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Fundamentally,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imperfect tense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 tense shifted back into the past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Verbs 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imperfect tense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always have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exactly the same stem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 they do 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 tense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Two markers combine to indicate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imperfect tense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2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augment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l-GR" sz="20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-) precedes the stem. </a:t>
            </a:r>
          </a:p>
          <a:p>
            <a:pPr lvl="2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Secondary tenses of Greek verbs use endings slightly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different from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those of primary tenses. As a secondary tense, the imperfect uses these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secondary endings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105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Intermediate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Conjugating a Greek verb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Unit 7, you learned that Greek has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two conjugations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μι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verbs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verbs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active voice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these conjugations use somewhat different endings to designate person and number.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is true of both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primary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secondary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endings.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unit introduces only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endings of the secondary tenses. The middle endings for both conjugations will be the same (as they are in primary tenses).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76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Intermediate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secondary endings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verbs are as follows: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I (1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		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μεν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we (1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you (2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		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τε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y’all (2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(s)he, it (3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		-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σαν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they (3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  <a:defRPr/>
            </a:pP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Notice that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person singular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has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 ending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0" indent="0" algn="ctr"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 this form simply stops </a:t>
            </a:r>
          </a:p>
          <a:p>
            <a:pPr marL="0" indent="0" algn="ctr"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with the ending of the verb’s present stem.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23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Intermediate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Remember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that 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verbs have a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thematic vowel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so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secondary endings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appear as follows: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b="1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I (1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		-</a:t>
            </a:r>
            <a:r>
              <a:rPr lang="el-GR" sz="2400" b="1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μεν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we (1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b="1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you (2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		-</a:t>
            </a:r>
            <a:r>
              <a:rPr lang="el-GR" sz="2400" b="1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l-GR" sz="2400" b="1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y’all (2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b="1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(s)he, it (3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		-</a:t>
            </a:r>
            <a:r>
              <a:rPr lang="el-GR" sz="2400" b="1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they (3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  <a:defRPr/>
            </a:pP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Notice that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person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singular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aseline="30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rd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person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plural </a:t>
            </a:r>
          </a:p>
          <a:p>
            <a:pPr marL="0" indent="0" algn="ctr"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identical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58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Intermediate Greek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Remember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that -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ω</a:t>
            </a: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verbs have a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thematic vowel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so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secondary endings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appear as follows: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b="1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</a:t>
            </a:r>
            <a:r>
              <a:rPr lang="el-GR" sz="2400" b="1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I (1</a:t>
            </a:r>
            <a:r>
              <a:rPr lang="en-US" sz="20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		-</a:t>
            </a:r>
            <a:r>
              <a:rPr lang="el-GR" sz="2400" b="1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</a:t>
            </a:r>
            <a:r>
              <a:rPr lang="el-GR" sz="2400" b="1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μεν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we (1</a:t>
            </a:r>
            <a:r>
              <a:rPr lang="en-US" sz="20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b="1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l-GR" sz="2400" b="1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you (2</a:t>
            </a:r>
            <a:r>
              <a:rPr lang="en-US" sz="20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		-</a:t>
            </a:r>
            <a:r>
              <a:rPr lang="el-GR" sz="2400" b="1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l-GR" sz="2400" b="1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τε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y’all (2</a:t>
            </a:r>
            <a:r>
              <a:rPr lang="en-US" sz="20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b="1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(s)he, it (3</a:t>
            </a:r>
            <a:r>
              <a:rPr lang="en-US" sz="20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		-</a:t>
            </a:r>
            <a:r>
              <a:rPr lang="el-GR" sz="2400" b="1" u="sng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</a:t>
            </a:r>
            <a:r>
              <a:rPr lang="el-GR" sz="2400" b="1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r>
              <a:rPr lang="el-GR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they (3</a:t>
            </a:r>
            <a:r>
              <a:rPr lang="en-US" sz="20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0" indent="0" algn="ctr">
              <a:buNone/>
              <a:defRPr/>
            </a:pP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Notice that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aseline="30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person singular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aseline="30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rd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person plural </a:t>
            </a:r>
          </a:p>
          <a:p>
            <a:pPr marL="0" indent="0" algn="ctr">
              <a:buNone/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identical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6" name="L-Shape 5"/>
          <p:cNvSpPr/>
          <p:nvPr/>
        </p:nvSpPr>
        <p:spPr>
          <a:xfrm>
            <a:off x="838200" y="3886200"/>
            <a:ext cx="6715125" cy="866774"/>
          </a:xfrm>
          <a:custGeom>
            <a:avLst/>
            <a:gdLst>
              <a:gd name="connsiteX0" fmla="*/ 0 w 914400"/>
              <a:gd name="connsiteY0" fmla="*/ 0 h 914400"/>
              <a:gd name="connsiteX1" fmla="*/ 457200 w 914400"/>
              <a:gd name="connsiteY1" fmla="*/ 0 h 914400"/>
              <a:gd name="connsiteX2" fmla="*/ 457200 w 914400"/>
              <a:gd name="connsiteY2" fmla="*/ 457200 h 914400"/>
              <a:gd name="connsiteX3" fmla="*/ 914400 w 914400"/>
              <a:gd name="connsiteY3" fmla="*/ 457200 h 914400"/>
              <a:gd name="connsiteX4" fmla="*/ 914400 w 914400"/>
              <a:gd name="connsiteY4" fmla="*/ 914400 h 914400"/>
              <a:gd name="connsiteX5" fmla="*/ 0 w 914400"/>
              <a:gd name="connsiteY5" fmla="*/ 914400 h 914400"/>
              <a:gd name="connsiteX6" fmla="*/ 0 w 914400"/>
              <a:gd name="connsiteY6" fmla="*/ 0 h 914400"/>
              <a:gd name="connsiteX0" fmla="*/ 0 w 6543675"/>
              <a:gd name="connsiteY0" fmla="*/ 19050 h 933450"/>
              <a:gd name="connsiteX1" fmla="*/ 6543675 w 6543675"/>
              <a:gd name="connsiteY1" fmla="*/ 0 h 933450"/>
              <a:gd name="connsiteX2" fmla="*/ 457200 w 6543675"/>
              <a:gd name="connsiteY2" fmla="*/ 476250 h 933450"/>
              <a:gd name="connsiteX3" fmla="*/ 914400 w 6543675"/>
              <a:gd name="connsiteY3" fmla="*/ 476250 h 933450"/>
              <a:gd name="connsiteX4" fmla="*/ 914400 w 6543675"/>
              <a:gd name="connsiteY4" fmla="*/ 933450 h 933450"/>
              <a:gd name="connsiteX5" fmla="*/ 0 w 6543675"/>
              <a:gd name="connsiteY5" fmla="*/ 933450 h 933450"/>
              <a:gd name="connsiteX6" fmla="*/ 0 w 6543675"/>
              <a:gd name="connsiteY6" fmla="*/ 19050 h 933450"/>
              <a:gd name="connsiteX0" fmla="*/ 0 w 6543675"/>
              <a:gd name="connsiteY0" fmla="*/ 19050 h 933450"/>
              <a:gd name="connsiteX1" fmla="*/ 6543675 w 6543675"/>
              <a:gd name="connsiteY1" fmla="*/ 0 h 933450"/>
              <a:gd name="connsiteX2" fmla="*/ 6534150 w 6543675"/>
              <a:gd name="connsiteY2" fmla="*/ 457200 h 933450"/>
              <a:gd name="connsiteX3" fmla="*/ 914400 w 6543675"/>
              <a:gd name="connsiteY3" fmla="*/ 476250 h 933450"/>
              <a:gd name="connsiteX4" fmla="*/ 914400 w 6543675"/>
              <a:gd name="connsiteY4" fmla="*/ 933450 h 933450"/>
              <a:gd name="connsiteX5" fmla="*/ 0 w 6543675"/>
              <a:gd name="connsiteY5" fmla="*/ 933450 h 933450"/>
              <a:gd name="connsiteX6" fmla="*/ 0 w 6543675"/>
              <a:gd name="connsiteY6" fmla="*/ 19050 h 933450"/>
              <a:gd name="connsiteX0" fmla="*/ 0 w 6543675"/>
              <a:gd name="connsiteY0" fmla="*/ 19050 h 933450"/>
              <a:gd name="connsiteX1" fmla="*/ 6543675 w 6543675"/>
              <a:gd name="connsiteY1" fmla="*/ 0 h 933450"/>
              <a:gd name="connsiteX2" fmla="*/ 6534150 w 6543675"/>
              <a:gd name="connsiteY2" fmla="*/ 457200 h 933450"/>
              <a:gd name="connsiteX3" fmla="*/ 914400 w 6543675"/>
              <a:gd name="connsiteY3" fmla="*/ 476250 h 933450"/>
              <a:gd name="connsiteX4" fmla="*/ 914400 w 6543675"/>
              <a:gd name="connsiteY4" fmla="*/ 838200 h 933450"/>
              <a:gd name="connsiteX5" fmla="*/ 0 w 6543675"/>
              <a:gd name="connsiteY5" fmla="*/ 933450 h 933450"/>
              <a:gd name="connsiteX6" fmla="*/ 0 w 6543675"/>
              <a:gd name="connsiteY6" fmla="*/ 19050 h 933450"/>
              <a:gd name="connsiteX0" fmla="*/ 0 w 6543675"/>
              <a:gd name="connsiteY0" fmla="*/ 19050 h 838200"/>
              <a:gd name="connsiteX1" fmla="*/ 6543675 w 6543675"/>
              <a:gd name="connsiteY1" fmla="*/ 0 h 838200"/>
              <a:gd name="connsiteX2" fmla="*/ 6534150 w 6543675"/>
              <a:gd name="connsiteY2" fmla="*/ 457200 h 838200"/>
              <a:gd name="connsiteX3" fmla="*/ 914400 w 6543675"/>
              <a:gd name="connsiteY3" fmla="*/ 476250 h 838200"/>
              <a:gd name="connsiteX4" fmla="*/ 914400 w 6543675"/>
              <a:gd name="connsiteY4" fmla="*/ 838200 h 838200"/>
              <a:gd name="connsiteX5" fmla="*/ 0 w 6543675"/>
              <a:gd name="connsiteY5" fmla="*/ 781050 h 838200"/>
              <a:gd name="connsiteX6" fmla="*/ 0 w 6543675"/>
              <a:gd name="connsiteY6" fmla="*/ 19050 h 838200"/>
              <a:gd name="connsiteX0" fmla="*/ 0 w 6543675"/>
              <a:gd name="connsiteY0" fmla="*/ 19050 h 790575"/>
              <a:gd name="connsiteX1" fmla="*/ 6543675 w 6543675"/>
              <a:gd name="connsiteY1" fmla="*/ 0 h 790575"/>
              <a:gd name="connsiteX2" fmla="*/ 6534150 w 6543675"/>
              <a:gd name="connsiteY2" fmla="*/ 457200 h 790575"/>
              <a:gd name="connsiteX3" fmla="*/ 914400 w 6543675"/>
              <a:gd name="connsiteY3" fmla="*/ 476250 h 790575"/>
              <a:gd name="connsiteX4" fmla="*/ 904875 w 6543675"/>
              <a:gd name="connsiteY4" fmla="*/ 790575 h 790575"/>
              <a:gd name="connsiteX5" fmla="*/ 0 w 6543675"/>
              <a:gd name="connsiteY5" fmla="*/ 781050 h 790575"/>
              <a:gd name="connsiteX6" fmla="*/ 0 w 6543675"/>
              <a:gd name="connsiteY6" fmla="*/ 19050 h 790575"/>
              <a:gd name="connsiteX0" fmla="*/ 0 w 6543675"/>
              <a:gd name="connsiteY0" fmla="*/ 19050 h 809625"/>
              <a:gd name="connsiteX1" fmla="*/ 6543675 w 6543675"/>
              <a:gd name="connsiteY1" fmla="*/ 0 h 809625"/>
              <a:gd name="connsiteX2" fmla="*/ 6534150 w 6543675"/>
              <a:gd name="connsiteY2" fmla="*/ 457200 h 809625"/>
              <a:gd name="connsiteX3" fmla="*/ 914400 w 6543675"/>
              <a:gd name="connsiteY3" fmla="*/ 476250 h 809625"/>
              <a:gd name="connsiteX4" fmla="*/ 2552700 w 6543675"/>
              <a:gd name="connsiteY4" fmla="*/ 809625 h 809625"/>
              <a:gd name="connsiteX5" fmla="*/ 0 w 6543675"/>
              <a:gd name="connsiteY5" fmla="*/ 781050 h 809625"/>
              <a:gd name="connsiteX6" fmla="*/ 0 w 6543675"/>
              <a:gd name="connsiteY6" fmla="*/ 19050 h 809625"/>
              <a:gd name="connsiteX0" fmla="*/ 0 w 6543675"/>
              <a:gd name="connsiteY0" fmla="*/ 19050 h 809625"/>
              <a:gd name="connsiteX1" fmla="*/ 6543675 w 6543675"/>
              <a:gd name="connsiteY1" fmla="*/ 0 h 809625"/>
              <a:gd name="connsiteX2" fmla="*/ 6534150 w 6543675"/>
              <a:gd name="connsiteY2" fmla="*/ 457200 h 809625"/>
              <a:gd name="connsiteX3" fmla="*/ 2543175 w 6543675"/>
              <a:gd name="connsiteY3" fmla="*/ 485775 h 809625"/>
              <a:gd name="connsiteX4" fmla="*/ 2552700 w 6543675"/>
              <a:gd name="connsiteY4" fmla="*/ 809625 h 809625"/>
              <a:gd name="connsiteX5" fmla="*/ 0 w 6543675"/>
              <a:gd name="connsiteY5" fmla="*/ 781050 h 809625"/>
              <a:gd name="connsiteX6" fmla="*/ 0 w 6543675"/>
              <a:gd name="connsiteY6" fmla="*/ 19050 h 809625"/>
              <a:gd name="connsiteX0" fmla="*/ 0 w 6543675"/>
              <a:gd name="connsiteY0" fmla="*/ 19050 h 809625"/>
              <a:gd name="connsiteX1" fmla="*/ 6543675 w 6543675"/>
              <a:gd name="connsiteY1" fmla="*/ 0 h 809625"/>
              <a:gd name="connsiteX2" fmla="*/ 6534150 w 6543675"/>
              <a:gd name="connsiteY2" fmla="*/ 457200 h 809625"/>
              <a:gd name="connsiteX3" fmla="*/ 2543175 w 6543675"/>
              <a:gd name="connsiteY3" fmla="*/ 457200 h 809625"/>
              <a:gd name="connsiteX4" fmla="*/ 2552700 w 6543675"/>
              <a:gd name="connsiteY4" fmla="*/ 809625 h 809625"/>
              <a:gd name="connsiteX5" fmla="*/ 0 w 6543675"/>
              <a:gd name="connsiteY5" fmla="*/ 781050 h 809625"/>
              <a:gd name="connsiteX6" fmla="*/ 0 w 6543675"/>
              <a:gd name="connsiteY6" fmla="*/ 19050 h 809625"/>
              <a:gd name="connsiteX0" fmla="*/ 0 w 6543675"/>
              <a:gd name="connsiteY0" fmla="*/ 19050 h 809625"/>
              <a:gd name="connsiteX1" fmla="*/ 6543675 w 6543675"/>
              <a:gd name="connsiteY1" fmla="*/ 0 h 809625"/>
              <a:gd name="connsiteX2" fmla="*/ 6534150 w 6543675"/>
              <a:gd name="connsiteY2" fmla="*/ 438150 h 809625"/>
              <a:gd name="connsiteX3" fmla="*/ 2543175 w 6543675"/>
              <a:gd name="connsiteY3" fmla="*/ 457200 h 809625"/>
              <a:gd name="connsiteX4" fmla="*/ 2552700 w 6543675"/>
              <a:gd name="connsiteY4" fmla="*/ 809625 h 809625"/>
              <a:gd name="connsiteX5" fmla="*/ 0 w 6543675"/>
              <a:gd name="connsiteY5" fmla="*/ 781050 h 809625"/>
              <a:gd name="connsiteX6" fmla="*/ 0 w 6543675"/>
              <a:gd name="connsiteY6" fmla="*/ 19050 h 809625"/>
              <a:gd name="connsiteX0" fmla="*/ 0 w 6543675"/>
              <a:gd name="connsiteY0" fmla="*/ 19050 h 819150"/>
              <a:gd name="connsiteX1" fmla="*/ 6543675 w 6543675"/>
              <a:gd name="connsiteY1" fmla="*/ 0 h 819150"/>
              <a:gd name="connsiteX2" fmla="*/ 6534150 w 6543675"/>
              <a:gd name="connsiteY2" fmla="*/ 438150 h 819150"/>
              <a:gd name="connsiteX3" fmla="*/ 2543175 w 6543675"/>
              <a:gd name="connsiteY3" fmla="*/ 457200 h 819150"/>
              <a:gd name="connsiteX4" fmla="*/ 2552700 w 6543675"/>
              <a:gd name="connsiteY4" fmla="*/ 809625 h 819150"/>
              <a:gd name="connsiteX5" fmla="*/ 0 w 6543675"/>
              <a:gd name="connsiteY5" fmla="*/ 819150 h 819150"/>
              <a:gd name="connsiteX6" fmla="*/ 0 w 6543675"/>
              <a:gd name="connsiteY6" fmla="*/ 19050 h 819150"/>
              <a:gd name="connsiteX0" fmla="*/ 9525 w 6553200"/>
              <a:gd name="connsiteY0" fmla="*/ 19050 h 809625"/>
              <a:gd name="connsiteX1" fmla="*/ 6553200 w 6553200"/>
              <a:gd name="connsiteY1" fmla="*/ 0 h 809625"/>
              <a:gd name="connsiteX2" fmla="*/ 6543675 w 6553200"/>
              <a:gd name="connsiteY2" fmla="*/ 438150 h 809625"/>
              <a:gd name="connsiteX3" fmla="*/ 2552700 w 6553200"/>
              <a:gd name="connsiteY3" fmla="*/ 457200 h 809625"/>
              <a:gd name="connsiteX4" fmla="*/ 2562225 w 6553200"/>
              <a:gd name="connsiteY4" fmla="*/ 809625 h 809625"/>
              <a:gd name="connsiteX5" fmla="*/ 0 w 6553200"/>
              <a:gd name="connsiteY5" fmla="*/ 809625 h 809625"/>
              <a:gd name="connsiteX6" fmla="*/ 9525 w 6553200"/>
              <a:gd name="connsiteY6" fmla="*/ 19050 h 809625"/>
              <a:gd name="connsiteX0" fmla="*/ 9525 w 6553200"/>
              <a:gd name="connsiteY0" fmla="*/ 0 h 819150"/>
              <a:gd name="connsiteX1" fmla="*/ 6553200 w 6553200"/>
              <a:gd name="connsiteY1" fmla="*/ 9525 h 819150"/>
              <a:gd name="connsiteX2" fmla="*/ 6543675 w 6553200"/>
              <a:gd name="connsiteY2" fmla="*/ 447675 h 819150"/>
              <a:gd name="connsiteX3" fmla="*/ 2552700 w 6553200"/>
              <a:gd name="connsiteY3" fmla="*/ 466725 h 819150"/>
              <a:gd name="connsiteX4" fmla="*/ 2562225 w 6553200"/>
              <a:gd name="connsiteY4" fmla="*/ 819150 h 819150"/>
              <a:gd name="connsiteX5" fmla="*/ 0 w 6553200"/>
              <a:gd name="connsiteY5" fmla="*/ 819150 h 819150"/>
              <a:gd name="connsiteX6" fmla="*/ 9525 w 6553200"/>
              <a:gd name="connsiteY6" fmla="*/ 0 h 819150"/>
              <a:gd name="connsiteX0" fmla="*/ 9525 w 6647491"/>
              <a:gd name="connsiteY0" fmla="*/ 0 h 819150"/>
              <a:gd name="connsiteX1" fmla="*/ 6647491 w 6647491"/>
              <a:gd name="connsiteY1" fmla="*/ 9525 h 819150"/>
              <a:gd name="connsiteX2" fmla="*/ 6543675 w 6647491"/>
              <a:gd name="connsiteY2" fmla="*/ 447675 h 819150"/>
              <a:gd name="connsiteX3" fmla="*/ 2552700 w 6647491"/>
              <a:gd name="connsiteY3" fmla="*/ 466725 h 819150"/>
              <a:gd name="connsiteX4" fmla="*/ 2562225 w 6647491"/>
              <a:gd name="connsiteY4" fmla="*/ 819150 h 819150"/>
              <a:gd name="connsiteX5" fmla="*/ 0 w 6647491"/>
              <a:gd name="connsiteY5" fmla="*/ 819150 h 819150"/>
              <a:gd name="connsiteX6" fmla="*/ 9525 w 6647491"/>
              <a:gd name="connsiteY6" fmla="*/ 0 h 819150"/>
              <a:gd name="connsiteX0" fmla="*/ 9525 w 6647491"/>
              <a:gd name="connsiteY0" fmla="*/ 0 h 819150"/>
              <a:gd name="connsiteX1" fmla="*/ 6647491 w 6647491"/>
              <a:gd name="connsiteY1" fmla="*/ 9525 h 819150"/>
              <a:gd name="connsiteX2" fmla="*/ 6647395 w 6647491"/>
              <a:gd name="connsiteY2" fmla="*/ 428625 h 819150"/>
              <a:gd name="connsiteX3" fmla="*/ 2552700 w 6647491"/>
              <a:gd name="connsiteY3" fmla="*/ 466725 h 819150"/>
              <a:gd name="connsiteX4" fmla="*/ 2562225 w 6647491"/>
              <a:gd name="connsiteY4" fmla="*/ 819150 h 819150"/>
              <a:gd name="connsiteX5" fmla="*/ 0 w 6647491"/>
              <a:gd name="connsiteY5" fmla="*/ 819150 h 819150"/>
              <a:gd name="connsiteX6" fmla="*/ 9525 w 6647491"/>
              <a:gd name="connsiteY6" fmla="*/ 0 h 819150"/>
              <a:gd name="connsiteX0" fmla="*/ 9525 w 6647491"/>
              <a:gd name="connsiteY0" fmla="*/ 0 h 819150"/>
              <a:gd name="connsiteX1" fmla="*/ 6647491 w 6647491"/>
              <a:gd name="connsiteY1" fmla="*/ 9525 h 819150"/>
              <a:gd name="connsiteX2" fmla="*/ 6647395 w 6647491"/>
              <a:gd name="connsiteY2" fmla="*/ 428625 h 819150"/>
              <a:gd name="connsiteX3" fmla="*/ 2675278 w 6647491"/>
              <a:gd name="connsiteY3" fmla="*/ 448722 h 819150"/>
              <a:gd name="connsiteX4" fmla="*/ 2562225 w 6647491"/>
              <a:gd name="connsiteY4" fmla="*/ 819150 h 819150"/>
              <a:gd name="connsiteX5" fmla="*/ 0 w 6647491"/>
              <a:gd name="connsiteY5" fmla="*/ 819150 h 819150"/>
              <a:gd name="connsiteX6" fmla="*/ 9525 w 6647491"/>
              <a:gd name="connsiteY6" fmla="*/ 0 h 819150"/>
              <a:gd name="connsiteX0" fmla="*/ 9525 w 6647491"/>
              <a:gd name="connsiteY0" fmla="*/ 0 h 819150"/>
              <a:gd name="connsiteX1" fmla="*/ 6647491 w 6647491"/>
              <a:gd name="connsiteY1" fmla="*/ 9525 h 819150"/>
              <a:gd name="connsiteX2" fmla="*/ 6647395 w 6647491"/>
              <a:gd name="connsiteY2" fmla="*/ 428625 h 819150"/>
              <a:gd name="connsiteX3" fmla="*/ 2675278 w 6647491"/>
              <a:gd name="connsiteY3" fmla="*/ 448722 h 819150"/>
              <a:gd name="connsiteX4" fmla="*/ 2684803 w 6647491"/>
              <a:gd name="connsiteY4" fmla="*/ 819150 h 819150"/>
              <a:gd name="connsiteX5" fmla="*/ 0 w 6647491"/>
              <a:gd name="connsiteY5" fmla="*/ 819150 h 819150"/>
              <a:gd name="connsiteX6" fmla="*/ 9525 w 6647491"/>
              <a:gd name="connsiteY6" fmla="*/ 0 h 81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47491" h="819150">
                <a:moveTo>
                  <a:pt x="9525" y="0"/>
                </a:moveTo>
                <a:lnTo>
                  <a:pt x="6647491" y="9525"/>
                </a:lnTo>
                <a:lnTo>
                  <a:pt x="6647395" y="428625"/>
                </a:lnTo>
                <a:lnTo>
                  <a:pt x="2675278" y="448722"/>
                </a:lnTo>
                <a:lnTo>
                  <a:pt x="2684803" y="819150"/>
                </a:lnTo>
                <a:lnTo>
                  <a:pt x="0" y="819150"/>
                </a:lnTo>
                <a:lnTo>
                  <a:pt x="9525" y="0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80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4245</TotalTime>
  <Words>1759</Words>
  <Application>Microsoft Office PowerPoint</Application>
  <PresentationFormat>On-screen Show (4:3)</PresentationFormat>
  <Paragraphs>321</Paragraphs>
  <Slides>32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Ancient Greek for Everyone: A New Digital Resource for Beginning Greek </vt:lpstr>
      <vt:lpstr>Intermediate Greek</vt:lpstr>
      <vt:lpstr>Intermediate Greek</vt:lpstr>
      <vt:lpstr>Intermediate Greek</vt:lpstr>
      <vt:lpstr>Intermediate Greek</vt:lpstr>
      <vt:lpstr>Intermediate Greek</vt:lpstr>
      <vt:lpstr>Intermediate Greek</vt:lpstr>
      <vt:lpstr>Intermediate Greek</vt:lpstr>
      <vt:lpstr>Intermediate Greek</vt:lpstr>
      <vt:lpstr>Intermediate Greek</vt:lpstr>
      <vt:lpstr>Intermediate Greek</vt:lpstr>
      <vt:lpstr>Intermediate Greek</vt:lpstr>
      <vt:lpstr>Intermediate Greek</vt:lpstr>
      <vt:lpstr>Intermediate Greek</vt:lpstr>
      <vt:lpstr>Intermediate Greek</vt:lpstr>
      <vt:lpstr>Intermediate Greek</vt:lpstr>
      <vt:lpstr>Intermediate Greek</vt:lpstr>
      <vt:lpstr>Intermediate Greek</vt:lpstr>
      <vt:lpstr>Intermediate Greek</vt:lpstr>
      <vt:lpstr>Intermediate Greek</vt:lpstr>
      <vt:lpstr>Intermediate Greek</vt:lpstr>
      <vt:lpstr>Intermediate Greek</vt:lpstr>
      <vt:lpstr>Intermediate Greek</vt:lpstr>
      <vt:lpstr>Intermediate Greek</vt:lpstr>
      <vt:lpstr>Intermediate Greek</vt:lpstr>
      <vt:lpstr>Intermediate Greek</vt:lpstr>
      <vt:lpstr>Intermediate Greek</vt:lpstr>
      <vt:lpstr>Intermediate Greek</vt:lpstr>
      <vt:lpstr>Intermediate Greek</vt:lpstr>
      <vt:lpstr>Intermediate Greek</vt:lpstr>
      <vt:lpstr>Intermediate Greek</vt:lpstr>
      <vt:lpstr>Intermediate Greek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1001 Elementary Greek</dc:title>
  <dc:creator>Wilfred E Major</dc:creator>
  <cp:lastModifiedBy>Wilfred E Major</cp:lastModifiedBy>
  <cp:revision>404</cp:revision>
  <dcterms:created xsi:type="dcterms:W3CDTF">2012-08-17T18:41:45Z</dcterms:created>
  <dcterms:modified xsi:type="dcterms:W3CDTF">2013-04-11T19:59:51Z</dcterms:modified>
</cp:coreProperties>
</file>